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32" r:id="rId2"/>
    <p:sldId id="298" r:id="rId3"/>
    <p:sldId id="379" r:id="rId4"/>
    <p:sldId id="506" r:id="rId5"/>
    <p:sldId id="378" r:id="rId6"/>
    <p:sldId id="389" r:id="rId7"/>
    <p:sldId id="390" r:id="rId8"/>
    <p:sldId id="380" r:id="rId9"/>
    <p:sldId id="299" r:id="rId10"/>
    <p:sldId id="381" r:id="rId11"/>
    <p:sldId id="392" r:id="rId12"/>
    <p:sldId id="393" r:id="rId13"/>
    <p:sldId id="507" r:id="rId14"/>
    <p:sldId id="300" r:id="rId15"/>
    <p:sldId id="395" r:id="rId16"/>
    <p:sldId id="301" r:id="rId17"/>
    <p:sldId id="382" r:id="rId18"/>
    <p:sldId id="508" r:id="rId19"/>
    <p:sldId id="509" r:id="rId20"/>
    <p:sldId id="398" r:id="rId21"/>
    <p:sldId id="399" r:id="rId22"/>
    <p:sldId id="510" r:id="rId23"/>
    <p:sldId id="409" r:id="rId24"/>
    <p:sldId id="396" r:id="rId25"/>
    <p:sldId id="397" r:id="rId26"/>
    <p:sldId id="302" r:id="rId27"/>
    <p:sldId id="404" r:id="rId28"/>
    <p:sldId id="402" r:id="rId29"/>
    <p:sldId id="405" r:id="rId30"/>
    <p:sldId id="406" r:id="rId31"/>
    <p:sldId id="511" r:id="rId32"/>
    <p:sldId id="407" r:id="rId33"/>
    <p:sldId id="512" r:id="rId34"/>
    <p:sldId id="410" r:id="rId35"/>
    <p:sldId id="401" r:id="rId36"/>
    <p:sldId id="403" r:id="rId37"/>
    <p:sldId id="414" r:id="rId38"/>
    <p:sldId id="513" r:id="rId39"/>
    <p:sldId id="415" r:id="rId40"/>
    <p:sldId id="417" r:id="rId41"/>
    <p:sldId id="514" r:id="rId42"/>
    <p:sldId id="418" r:id="rId43"/>
    <p:sldId id="515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FF00"/>
    <a:srgbClr val="FFFF00"/>
    <a:srgbClr val="00FFFF"/>
    <a:srgbClr val="DADF21"/>
    <a:srgbClr val="66FF33"/>
    <a:srgbClr val="FF3300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2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C73907-D1B5-4CC5-B58C-6CFF8D4FE504}" type="doc">
      <dgm:prSet loTypeId="urn:microsoft.com/office/officeart/2005/8/layout/vList2" loCatId="list" qsTypeId="urn:microsoft.com/office/officeart/2005/8/quickstyle/3d2" qsCatId="3D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D9E6A07B-B0A5-49B1-9E82-9677785676AE}">
      <dgm:prSet/>
      <dgm:spPr/>
      <dgm:t>
        <a:bodyPr/>
        <a:lstStyle/>
        <a:p>
          <a:pPr algn="ctr" rtl="0"/>
          <a:r>
            <a:rPr lang="en-US" dirty="0" smtClean="0">
              <a:solidFill>
                <a:srgbClr val="7030A0"/>
              </a:solidFill>
            </a:rPr>
            <a:t>Cadaveric spasm</a:t>
          </a:r>
          <a:endParaRPr lang="en-US" dirty="0">
            <a:solidFill>
              <a:srgbClr val="7030A0"/>
            </a:solidFill>
          </a:endParaRPr>
        </a:p>
      </dgm:t>
    </dgm:pt>
    <dgm:pt modelId="{431B4C5D-7A97-4477-A994-0F44F28CE69A}" type="parTrans" cxnId="{DEFB7E17-A45E-4363-A7B8-0ACAAF364DCF}">
      <dgm:prSet/>
      <dgm:spPr/>
      <dgm:t>
        <a:bodyPr/>
        <a:lstStyle/>
        <a:p>
          <a:endParaRPr lang="en-US"/>
        </a:p>
      </dgm:t>
    </dgm:pt>
    <dgm:pt modelId="{934AD639-661C-4625-AF5D-6448D0493741}" type="sibTrans" cxnId="{DEFB7E17-A45E-4363-A7B8-0ACAAF364DCF}">
      <dgm:prSet/>
      <dgm:spPr/>
      <dgm:t>
        <a:bodyPr/>
        <a:lstStyle/>
        <a:p>
          <a:endParaRPr lang="en-US"/>
        </a:p>
      </dgm:t>
    </dgm:pt>
    <dgm:pt modelId="{41521167-3D4B-4984-B27A-8B39DD392D26}" type="pres">
      <dgm:prSet presAssocID="{90C73907-D1B5-4CC5-B58C-6CFF8D4FE5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CB6FBF-6D7E-498E-9E12-CFA5D483188B}" type="pres">
      <dgm:prSet presAssocID="{D9E6A07B-B0A5-49B1-9E82-9677785676A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D71DBE-3ABB-4D6B-BA44-EDB9C81B4E62}" type="presOf" srcId="{90C73907-D1B5-4CC5-B58C-6CFF8D4FE504}" destId="{41521167-3D4B-4984-B27A-8B39DD392D26}" srcOrd="0" destOrd="0" presId="urn:microsoft.com/office/officeart/2005/8/layout/vList2"/>
    <dgm:cxn modelId="{DEFB7E17-A45E-4363-A7B8-0ACAAF364DCF}" srcId="{90C73907-D1B5-4CC5-B58C-6CFF8D4FE504}" destId="{D9E6A07B-B0A5-49B1-9E82-9677785676AE}" srcOrd="0" destOrd="0" parTransId="{431B4C5D-7A97-4477-A994-0F44F28CE69A}" sibTransId="{934AD639-661C-4625-AF5D-6448D0493741}"/>
    <dgm:cxn modelId="{03800B6D-5FF3-43E1-891B-087CE22C98DB}" type="presOf" srcId="{D9E6A07B-B0A5-49B1-9E82-9677785676AE}" destId="{9FCB6FBF-6D7E-498E-9E12-CFA5D483188B}" srcOrd="0" destOrd="0" presId="urn:microsoft.com/office/officeart/2005/8/layout/vList2"/>
    <dgm:cxn modelId="{F511D16F-37CD-4125-8D7B-A757696FEAF4}" type="presParOf" srcId="{41521167-3D4B-4984-B27A-8B39DD392D26}" destId="{9FCB6FBF-6D7E-498E-9E12-CFA5D48318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7C32B3-69EC-4C66-A024-FFD62F0C278C}" type="doc">
      <dgm:prSet loTypeId="urn:microsoft.com/office/officeart/2005/8/layout/vList2" loCatId="list" qsTypeId="urn:microsoft.com/office/officeart/2005/8/quickstyle/3d2" qsCatId="3D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9280E207-A713-4BAB-B246-11F088C8BF41}">
      <dgm:prSet/>
      <dgm:spPr/>
      <dgm:t>
        <a:bodyPr/>
        <a:lstStyle/>
        <a:p>
          <a:pPr algn="ctr" rtl="0"/>
          <a:r>
            <a:rPr lang="en-US" dirty="0" smtClean="0">
              <a:solidFill>
                <a:srgbClr val="003399"/>
              </a:solidFill>
            </a:rPr>
            <a:t>Heat Stiffening</a:t>
          </a:r>
          <a:endParaRPr lang="en-US" dirty="0">
            <a:solidFill>
              <a:srgbClr val="003399"/>
            </a:solidFill>
          </a:endParaRPr>
        </a:p>
      </dgm:t>
    </dgm:pt>
    <dgm:pt modelId="{B91492F2-C02F-42CD-90D0-AD960E590EA6}" type="parTrans" cxnId="{D0D936B5-D241-4F20-A342-23A3F6C1D819}">
      <dgm:prSet/>
      <dgm:spPr/>
      <dgm:t>
        <a:bodyPr/>
        <a:lstStyle/>
        <a:p>
          <a:endParaRPr lang="en-US"/>
        </a:p>
      </dgm:t>
    </dgm:pt>
    <dgm:pt modelId="{00591460-76E0-4F0F-8BF9-1A713E0AA8C0}" type="sibTrans" cxnId="{D0D936B5-D241-4F20-A342-23A3F6C1D819}">
      <dgm:prSet/>
      <dgm:spPr/>
      <dgm:t>
        <a:bodyPr/>
        <a:lstStyle/>
        <a:p>
          <a:endParaRPr lang="en-US"/>
        </a:p>
      </dgm:t>
    </dgm:pt>
    <dgm:pt modelId="{F5B9DAFF-64DC-4E6F-9D54-132F5D08BB3A}" type="pres">
      <dgm:prSet presAssocID="{767C32B3-69EC-4C66-A024-FFD62F0C27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74DC7F-E03B-4068-B340-5EA4CCF5DE16}" type="pres">
      <dgm:prSet presAssocID="{9280E207-A713-4BAB-B246-11F088C8BF4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D936B5-D241-4F20-A342-23A3F6C1D819}" srcId="{767C32B3-69EC-4C66-A024-FFD62F0C278C}" destId="{9280E207-A713-4BAB-B246-11F088C8BF41}" srcOrd="0" destOrd="0" parTransId="{B91492F2-C02F-42CD-90D0-AD960E590EA6}" sibTransId="{00591460-76E0-4F0F-8BF9-1A713E0AA8C0}"/>
    <dgm:cxn modelId="{CB4C96F6-371B-492A-A92B-6AB1A69D808E}" type="presOf" srcId="{767C32B3-69EC-4C66-A024-FFD62F0C278C}" destId="{F5B9DAFF-64DC-4E6F-9D54-132F5D08BB3A}" srcOrd="0" destOrd="0" presId="urn:microsoft.com/office/officeart/2005/8/layout/vList2"/>
    <dgm:cxn modelId="{43A5ED1A-A0EA-439A-AE32-3881A04ACAE0}" type="presOf" srcId="{9280E207-A713-4BAB-B246-11F088C8BF41}" destId="{8274DC7F-E03B-4068-B340-5EA4CCF5DE16}" srcOrd="0" destOrd="0" presId="urn:microsoft.com/office/officeart/2005/8/layout/vList2"/>
    <dgm:cxn modelId="{9AA72BEE-C55D-4DE1-9D45-5735F6F5DAAE}" type="presParOf" srcId="{F5B9DAFF-64DC-4E6F-9D54-132F5D08BB3A}" destId="{8274DC7F-E03B-4068-B340-5EA4CCF5DE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CCCC01-87A8-4F26-A8E3-1FF64E9FA457}" type="doc">
      <dgm:prSet loTypeId="urn:microsoft.com/office/officeart/2005/8/layout/vList2" loCatId="list" qsTypeId="urn:microsoft.com/office/officeart/2005/8/quickstyle/3d2" qsCatId="3D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3F4C3AEB-2095-4438-83C4-69ED8D269437}">
      <dgm:prSet/>
      <dgm:spPr/>
      <dgm:t>
        <a:bodyPr/>
        <a:lstStyle/>
        <a:p>
          <a:pPr algn="ctr" rtl="0"/>
          <a:r>
            <a:rPr lang="en-US" dirty="0" smtClean="0">
              <a:solidFill>
                <a:srgbClr val="003399"/>
              </a:solidFill>
            </a:rPr>
            <a:t>Cold Stiffening</a:t>
          </a:r>
          <a:endParaRPr lang="en-US" dirty="0">
            <a:solidFill>
              <a:srgbClr val="003399"/>
            </a:solidFill>
          </a:endParaRPr>
        </a:p>
      </dgm:t>
    </dgm:pt>
    <dgm:pt modelId="{E7D72BCC-99A2-453B-B178-F40523A822C8}" type="parTrans" cxnId="{B53077D9-F4C6-4112-85FE-72D3AC47A0AF}">
      <dgm:prSet/>
      <dgm:spPr/>
      <dgm:t>
        <a:bodyPr/>
        <a:lstStyle/>
        <a:p>
          <a:endParaRPr lang="en-US"/>
        </a:p>
      </dgm:t>
    </dgm:pt>
    <dgm:pt modelId="{11C32185-A846-41C9-9951-7E5285F6E75E}" type="sibTrans" cxnId="{B53077D9-F4C6-4112-85FE-72D3AC47A0AF}">
      <dgm:prSet/>
      <dgm:spPr/>
      <dgm:t>
        <a:bodyPr/>
        <a:lstStyle/>
        <a:p>
          <a:endParaRPr lang="en-US"/>
        </a:p>
      </dgm:t>
    </dgm:pt>
    <dgm:pt modelId="{A33EED81-EC2D-47AE-A4C3-BD9541545CD8}" type="pres">
      <dgm:prSet presAssocID="{09CCCC01-87A8-4F26-A8E3-1FF64E9FA4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C22785-CF1D-4D60-8B67-36E51626E347}" type="pres">
      <dgm:prSet presAssocID="{3F4C3AEB-2095-4438-83C4-69ED8D26943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CE8A2F-19E8-4A80-AF10-4F8D981D27B2}" type="presOf" srcId="{3F4C3AEB-2095-4438-83C4-69ED8D269437}" destId="{09C22785-CF1D-4D60-8B67-36E51626E347}" srcOrd="0" destOrd="0" presId="urn:microsoft.com/office/officeart/2005/8/layout/vList2"/>
    <dgm:cxn modelId="{614B886C-985A-4D21-B644-DE3CA7BAD1CB}" type="presOf" srcId="{09CCCC01-87A8-4F26-A8E3-1FF64E9FA457}" destId="{A33EED81-EC2D-47AE-A4C3-BD9541545CD8}" srcOrd="0" destOrd="0" presId="urn:microsoft.com/office/officeart/2005/8/layout/vList2"/>
    <dgm:cxn modelId="{B53077D9-F4C6-4112-85FE-72D3AC47A0AF}" srcId="{09CCCC01-87A8-4F26-A8E3-1FF64E9FA457}" destId="{3F4C3AEB-2095-4438-83C4-69ED8D269437}" srcOrd="0" destOrd="0" parTransId="{E7D72BCC-99A2-453B-B178-F40523A822C8}" sibTransId="{11C32185-A846-41C9-9951-7E5285F6E75E}"/>
    <dgm:cxn modelId="{15CD18A9-2A5E-400E-AFC2-9791448C1B0F}" type="presParOf" srcId="{A33EED81-EC2D-47AE-A4C3-BD9541545CD8}" destId="{09C22785-CF1D-4D60-8B67-36E51626E3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5EEB58-FB5E-4CA8-A37D-1C7017A46D27}" type="doc">
      <dgm:prSet loTypeId="urn:microsoft.com/office/officeart/2005/8/layout/vList2" loCatId="list" qsTypeId="urn:microsoft.com/office/officeart/2005/8/quickstyle/3d2" qsCatId="3D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2BFB9E2C-6597-4A00-A1ED-A515D5403560}">
      <dgm:prSet/>
      <dgm:spPr/>
      <dgm:t>
        <a:bodyPr/>
        <a:lstStyle/>
        <a:p>
          <a:pPr algn="ctr" rtl="0"/>
          <a:r>
            <a:rPr lang="en-US" dirty="0" smtClean="0">
              <a:solidFill>
                <a:srgbClr val="7030A0"/>
              </a:solidFill>
            </a:rPr>
            <a:t>Gaseous Stiffening</a:t>
          </a:r>
          <a:endParaRPr lang="en-US" dirty="0">
            <a:solidFill>
              <a:srgbClr val="7030A0"/>
            </a:solidFill>
          </a:endParaRPr>
        </a:p>
      </dgm:t>
    </dgm:pt>
    <dgm:pt modelId="{8BC51E3A-7001-4847-A2BF-67DC2BD4A2A7}" type="parTrans" cxnId="{26A6FF75-CF9C-4006-97B3-B814B788B0DD}">
      <dgm:prSet/>
      <dgm:spPr/>
      <dgm:t>
        <a:bodyPr/>
        <a:lstStyle/>
        <a:p>
          <a:endParaRPr lang="en-US"/>
        </a:p>
      </dgm:t>
    </dgm:pt>
    <dgm:pt modelId="{1E8B9657-86C3-46BC-AF0D-121FDA85828B}" type="sibTrans" cxnId="{26A6FF75-CF9C-4006-97B3-B814B788B0DD}">
      <dgm:prSet/>
      <dgm:spPr/>
      <dgm:t>
        <a:bodyPr/>
        <a:lstStyle/>
        <a:p>
          <a:endParaRPr lang="en-US"/>
        </a:p>
      </dgm:t>
    </dgm:pt>
    <dgm:pt modelId="{FA87B3C2-AC63-4267-8651-DC1FB18313CA}" type="pres">
      <dgm:prSet presAssocID="{2E5EEB58-FB5E-4CA8-A37D-1C7017A46D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0C3ABE-1607-467C-88CA-58460B2DCD08}" type="pres">
      <dgm:prSet presAssocID="{2BFB9E2C-6597-4A00-A1ED-A515D540356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A6FF75-CF9C-4006-97B3-B814B788B0DD}" srcId="{2E5EEB58-FB5E-4CA8-A37D-1C7017A46D27}" destId="{2BFB9E2C-6597-4A00-A1ED-A515D5403560}" srcOrd="0" destOrd="0" parTransId="{8BC51E3A-7001-4847-A2BF-67DC2BD4A2A7}" sibTransId="{1E8B9657-86C3-46BC-AF0D-121FDA85828B}"/>
    <dgm:cxn modelId="{92D7BBD3-ED23-45C1-818C-A042807C4C9C}" type="presOf" srcId="{2BFB9E2C-6597-4A00-A1ED-A515D5403560}" destId="{CC0C3ABE-1607-467C-88CA-58460B2DCD08}" srcOrd="0" destOrd="0" presId="urn:microsoft.com/office/officeart/2005/8/layout/vList2"/>
    <dgm:cxn modelId="{A9921686-2631-4E12-A6E2-A8BB8B5015DB}" type="presOf" srcId="{2E5EEB58-FB5E-4CA8-A37D-1C7017A46D27}" destId="{FA87B3C2-AC63-4267-8651-DC1FB18313CA}" srcOrd="0" destOrd="0" presId="urn:microsoft.com/office/officeart/2005/8/layout/vList2"/>
    <dgm:cxn modelId="{5DCE316F-9823-4665-BF5A-975AC6E71BD3}" type="presParOf" srcId="{FA87B3C2-AC63-4267-8651-DC1FB18313CA}" destId="{CC0C3ABE-1607-467C-88CA-58460B2DCD0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89DC91-64F8-4A3F-AD49-1F18A5203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6947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A0D8D72-FCB1-4183-8E51-097A49A2D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2461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0D8D72-FCB1-4183-8E51-097A49A2D00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D7299-A81C-4F87-8DDF-847DF699A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90750-C258-4A0E-868A-C02B81527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15892-FEE1-42BE-A8EC-DEFB2FC67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F894C-CF25-4D97-81D0-114D5F917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5CFF9-18EE-45B8-A52D-869AEF83D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05DC7-6E56-4E14-A277-4EAD702FA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9DAE4-BEB2-4BE6-94B2-770EE6528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F43AA-0B29-4245-81C6-104BB1626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95525-D5FB-4606-8D00-C68DA2210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2C62E-C529-4C89-AEEB-6381256D2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67D85-2407-47CB-9849-863B3D1F0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3E4A4-C60F-4401-A59C-1478094D0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62713B12-33A0-4D8C-80CF-6B0CCB178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6" Type="http://schemas.openxmlformats.org/officeDocument/2006/relationships/image" Target="http://www.kosvi.com/courses/vpat5200/injury/postmortem/images/f04008a.jpg" TargetMode="External"/><Relationship Id="rId5" Type="http://schemas.openxmlformats.org/officeDocument/2006/relationships/image" Target="../media/image13.jpeg"/><Relationship Id="rId4" Type="http://schemas.openxmlformats.org/officeDocument/2006/relationships/image" Target="http://www.kosvi.com/courses/vpat5200/injury/postmortem/images/f02818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MEDICOLEGAL ASPECTS OF </a:t>
            </a:r>
            <a:r>
              <a:rPr lang="en-US" i="1" u="sng" dirty="0" smtClean="0">
                <a:solidFill>
                  <a:srgbClr val="FF0000"/>
                </a:solidFill>
              </a:rPr>
              <a:t>DEATH INVESTIGATION</a:t>
            </a:r>
            <a:endParaRPr lang="en-IN" i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  DR KUNAL ANIMESH</a:t>
            </a:r>
          </a:p>
          <a:p>
            <a:r>
              <a:rPr lang="en-US" dirty="0" smtClean="0"/>
              <a:t>                                       MBBS, MD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Mechanism of Rigor Mortis Contd.-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After the pH of the muscles becomes 5.5, release of autolytic enzymes stored in lysosomes take place.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These enzymes act at the myofibrillar proteins &amp; hydrolyze them.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As a result, the Actinomyosin complex is broken down &amp; muscles become soft again.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This is known as </a:t>
            </a:r>
            <a:r>
              <a:rPr lang="en-US" sz="2800" dirty="0" smtClean="0">
                <a:solidFill>
                  <a:srgbClr val="FFFF00"/>
                </a:solidFill>
              </a:rPr>
              <a:t>resolution of rigor mortis.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It occurs during the state of secondary relaxation, due to decomposition.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E4A34-7D0B-4E6F-966D-6345358121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Mechanism of Rigor Mortis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 algn="just" eaLnBrk="1" hangingPunct="1">
              <a:buClr>
                <a:schemeClr val="bg1"/>
              </a:buCl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It has 4 phases .</a:t>
            </a:r>
          </a:p>
          <a:p>
            <a:pPr algn="just" eaLnBrk="1" hangingPunct="1"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FF00"/>
                </a:solidFill>
              </a:rPr>
              <a:t>1</a:t>
            </a:r>
            <a:r>
              <a:rPr lang="en-US" sz="2800" baseline="30000" dirty="0" smtClean="0">
                <a:solidFill>
                  <a:srgbClr val="FFFF00"/>
                </a:solidFill>
              </a:rPr>
              <a:t>st</a:t>
            </a:r>
            <a:r>
              <a:rPr lang="en-US" sz="2800" dirty="0" smtClean="0">
                <a:solidFill>
                  <a:srgbClr val="FFFF00"/>
                </a:solidFill>
              </a:rPr>
              <a:t> phase</a:t>
            </a:r>
            <a:r>
              <a:rPr lang="en-US" sz="2800" dirty="0" smtClean="0">
                <a:solidFill>
                  <a:schemeClr val="bg1"/>
                </a:solidFill>
              </a:rPr>
              <a:t>:- muscle remain normal for some time after somatic death.  But rapid onset in vigorous exercise prior to death like epilepsy, Tetany, electrocution, strychnine.</a:t>
            </a:r>
          </a:p>
          <a:p>
            <a:pPr algn="just" eaLnBrk="1" hangingPunct="1"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FF00"/>
                </a:solidFill>
              </a:rPr>
              <a:t>2</a:t>
            </a:r>
            <a:r>
              <a:rPr lang="en-US" sz="2800" baseline="30000" dirty="0" smtClean="0">
                <a:solidFill>
                  <a:srgbClr val="FFFF00"/>
                </a:solidFill>
              </a:rPr>
              <a:t>nd</a:t>
            </a:r>
            <a:r>
              <a:rPr lang="en-US" sz="2800" dirty="0" smtClean="0">
                <a:solidFill>
                  <a:srgbClr val="FFFF00"/>
                </a:solidFill>
              </a:rPr>
              <a:t> phase:- </a:t>
            </a:r>
            <a:r>
              <a:rPr lang="en-US" sz="2800" dirty="0" smtClean="0">
                <a:solidFill>
                  <a:schemeClr val="bg1"/>
                </a:solidFill>
              </a:rPr>
              <a:t>ATP fall below critical level i.e. 85% cross bridges remain bound---muscle become viscous, inelastic, inextensible, dehydrated, stiff, gel like state.</a:t>
            </a:r>
          </a:p>
          <a:p>
            <a:pPr algn="just" eaLnBrk="1" hangingPunct="1">
              <a:buClr>
                <a:schemeClr val="bg1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ONSET Of  Rigor Mortis</a:t>
            </a:r>
          </a:p>
          <a:p>
            <a:pPr algn="just" eaLnBrk="1" hangingPunct="1">
              <a:buClr>
                <a:schemeClr val="bg1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Still reversible if ATP &amp; O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is added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Mechanism of Rigor Mortis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FF00"/>
                </a:solidFill>
              </a:rPr>
              <a:t>3</a:t>
            </a:r>
            <a:r>
              <a:rPr lang="en-US" sz="2800" baseline="30000" dirty="0" smtClean="0">
                <a:solidFill>
                  <a:srgbClr val="FFFF00"/>
                </a:solidFill>
              </a:rPr>
              <a:t>rd</a:t>
            </a:r>
            <a:r>
              <a:rPr lang="en-US" sz="2800" dirty="0" smtClean="0">
                <a:solidFill>
                  <a:srgbClr val="FFFF00"/>
                </a:solidFill>
              </a:rPr>
              <a:t> phase:- </a:t>
            </a:r>
            <a:r>
              <a:rPr lang="en-US" sz="2800" dirty="0" smtClean="0">
                <a:solidFill>
                  <a:schemeClr val="bg1"/>
                </a:solidFill>
              </a:rPr>
              <a:t>RM fully developed.</a:t>
            </a:r>
          </a:p>
          <a:p>
            <a:pPr algn="just" eaLnBrk="1" hangingPunct="1"/>
            <a:r>
              <a:rPr lang="en-US" sz="2800" dirty="0" smtClean="0">
                <a:solidFill>
                  <a:schemeClr val="bg1"/>
                </a:solidFill>
              </a:rPr>
              <a:t>ATP is fall to 15%.</a:t>
            </a:r>
          </a:p>
          <a:p>
            <a:pPr algn="just" eaLnBrk="1" hangingPunct="1"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FFFF00"/>
                </a:solidFill>
              </a:rPr>
              <a:t>4</a:t>
            </a:r>
            <a:r>
              <a:rPr lang="en-US" sz="2800" baseline="30000" dirty="0" smtClean="0">
                <a:solidFill>
                  <a:srgbClr val="FFFF00"/>
                </a:solidFill>
              </a:rPr>
              <a:t>th</a:t>
            </a:r>
            <a:r>
              <a:rPr lang="en-US" sz="2800" dirty="0" smtClean="0">
                <a:solidFill>
                  <a:srgbClr val="FFFF00"/>
                </a:solidFill>
              </a:rPr>
              <a:t> phase:- </a:t>
            </a:r>
            <a:r>
              <a:rPr lang="en-US" sz="2800" dirty="0" smtClean="0">
                <a:solidFill>
                  <a:schemeClr val="bg1"/>
                </a:solidFill>
              </a:rPr>
              <a:t>phase of  resolution, rigidity disappear d/t denaturation by autolysis &amp; excess acid production during rigidity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Rigor Mortis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1" y="1600200"/>
            <a:ext cx="6400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71566-5BFF-4963-A28C-7B3AC4DADA62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04800"/>
            <a:ext cx="7924800" cy="6096000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spcBef>
                <a:spcPts val="675"/>
              </a:spcBef>
              <a:buClr>
                <a:srgbClr val="00FFFF"/>
              </a:buCl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order of Appearance of Rigor: </a:t>
            </a:r>
          </a:p>
          <a:p>
            <a:pPr marL="347472" indent="-347472" algn="just" eaLnBrk="1" hangingPunct="1">
              <a:lnSpc>
                <a:spcPct val="90000"/>
              </a:lnSpc>
              <a:spcBef>
                <a:spcPts val="672"/>
              </a:spcBef>
              <a:buClr>
                <a:srgbClr val="00FFFF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All muscles of the body, both voluntary &amp; involuntary are affected.</a:t>
            </a:r>
          </a:p>
          <a:p>
            <a:pPr marL="347472" indent="-347472" algn="just" eaLnBrk="1" hangingPunct="1">
              <a:lnSpc>
                <a:spcPct val="90000"/>
              </a:lnSpc>
              <a:spcBef>
                <a:spcPts val="672"/>
              </a:spcBef>
              <a:buClr>
                <a:srgbClr val="00FFFF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It occurs earlier in involuntary or smooth muscles than voluntary or striated muscles.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Changes are detected easily in smaller muscles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For practical purposes, corpse may be divided into 3 categories-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66FF33"/>
                </a:solidFill>
              </a:rPr>
              <a:t>1.Those which are still warm without showing any rigor:  </a:t>
            </a:r>
            <a:r>
              <a:rPr lang="en-US" sz="2800" dirty="0" smtClean="0">
                <a:solidFill>
                  <a:srgbClr val="FFFF00"/>
                </a:solidFill>
              </a:rPr>
              <a:t>death within few hours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b="1" dirty="0" smtClean="0">
                <a:solidFill>
                  <a:srgbClr val="66FF33"/>
                </a:solidFill>
              </a:rPr>
              <a:t>Those in which rigor is progressing but not established in entire body :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death within 4-12hrs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spcBef>
                <a:spcPts val="675"/>
              </a:spcBef>
              <a:buClr>
                <a:srgbClr val="00FFFF"/>
              </a:buCl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609600" indent="-609600" algn="just" eaLnBrk="1" hangingPunct="1">
              <a:buClr>
                <a:srgbClr val="00FFFF"/>
              </a:buClr>
              <a:buFontTx/>
              <a:buNone/>
            </a:pP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71566-5BFF-4963-A28C-7B3AC4DADA62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7924800" cy="5562600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spcBef>
                <a:spcPts val="675"/>
              </a:spcBef>
              <a:buClr>
                <a:srgbClr val="00FFFF"/>
              </a:buClr>
              <a:buFont typeface="+mj-lt"/>
              <a:buAutoNum type="arabicPeriod" startAt="3"/>
            </a:pPr>
            <a:r>
              <a:rPr lang="en-US" sz="2800" b="1" dirty="0" smtClean="0">
                <a:solidFill>
                  <a:srgbClr val="66FF33"/>
                </a:solidFill>
              </a:rPr>
              <a:t>Those in which rigor is well developed in entire body :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death beyond 9-12hrs.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spcBef>
                <a:spcPts val="675"/>
              </a:spcBef>
              <a:buClr>
                <a:srgbClr val="00FFFF"/>
              </a:buCl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Time of Onset</a:t>
            </a:r>
            <a:r>
              <a:rPr lang="en-US" dirty="0" smtClean="0">
                <a:solidFill>
                  <a:srgbClr val="FFFF00"/>
                </a:solidFill>
              </a:rPr>
              <a:t>–In India (Tropical countries): </a:t>
            </a:r>
            <a:r>
              <a:rPr lang="en-US" b="1" dirty="0" smtClean="0">
                <a:solidFill>
                  <a:srgbClr val="00FFFF"/>
                </a:solidFill>
              </a:rPr>
              <a:t>(Rule of 12) </a:t>
            </a:r>
            <a:endParaRPr lang="en-US" dirty="0" smtClean="0">
              <a:solidFill>
                <a:srgbClr val="FFFF00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spcBef>
                <a:spcPts val="675"/>
              </a:spcBef>
              <a:buClr>
                <a:srgbClr val="00FFFF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It begins 1-2 hrs after death &amp; takes about 9-12 hrs to develop from head to foot, persist for another 12 hrs &amp; takes 12 hrs to pass off</a:t>
            </a:r>
            <a:endParaRPr lang="en-US" b="1" dirty="0" smtClean="0">
              <a:solidFill>
                <a:srgbClr val="00FFFF"/>
              </a:solidFill>
            </a:endParaRPr>
          </a:p>
          <a:p>
            <a:pPr marL="609600" indent="-609600" algn="just" eaLnBrk="1" hangingPunct="1">
              <a:buClr>
                <a:srgbClr val="00FFFF"/>
              </a:buCl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Duration of Rigor mortis: </a:t>
            </a:r>
          </a:p>
          <a:p>
            <a:pPr marL="609600" indent="-609600" algn="just" eaLnBrk="1" hangingPunct="1">
              <a:buClr>
                <a:srgbClr val="00FFFF"/>
              </a:buClr>
            </a:pPr>
            <a:r>
              <a:rPr lang="en-US" sz="2800" dirty="0" smtClean="0">
                <a:solidFill>
                  <a:srgbClr val="FFFF00"/>
                </a:solidFill>
              </a:rPr>
              <a:t>In Northern  India, </a:t>
            </a:r>
            <a:r>
              <a:rPr lang="en-US" sz="2800" dirty="0" smtClean="0">
                <a:solidFill>
                  <a:schemeClr val="bg1"/>
                </a:solidFill>
              </a:rPr>
              <a:t>It lasts 24-48 hrs in Winter &amp; 18-36 hrs in Summer.</a:t>
            </a:r>
            <a:endParaRPr lang="en-US" dirty="0" smtClean="0">
              <a:solidFill>
                <a:schemeClr val="bg1"/>
              </a:solidFill>
            </a:endParaRPr>
          </a:p>
          <a:p>
            <a:pPr marL="609600" indent="-609600" algn="just" eaLnBrk="1" hangingPunct="1">
              <a:buClr>
                <a:srgbClr val="00FFFF"/>
              </a:buClr>
              <a:buFontTx/>
              <a:buNone/>
            </a:pP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D43C59-7285-4941-9AFC-9B6CA0134E6B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pic>
        <p:nvPicPr>
          <p:cNvPr id="99331" name="Picture 4" descr="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609600"/>
            <a:ext cx="8686800" cy="5791200"/>
          </a:xfrm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</a:rPr>
              <a:t>Order of Appearance of Rigor mortis 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153400" cy="487680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cs typeface="Tahoma" pitchFamily="34" charset="0"/>
              </a:rPr>
              <a:t>Right			             Face				   Left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cs typeface="Tahoma" pitchFamily="34" charset="0"/>
              </a:rPr>
              <a:t>					   ↓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cs typeface="Tahoma" pitchFamily="34" charset="0"/>
              </a:rPr>
              <a:t>   Hand←forearm←arm←neck &amp; lower jaw → arm→ forearm → hand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cs typeface="Tahoma" pitchFamily="34" charset="0"/>
              </a:rPr>
              <a:t>					    ↓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cs typeface="Tahoma" pitchFamily="34" charset="0"/>
              </a:rPr>
              <a:t>					Thorax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cs typeface="Tahoma" pitchFamily="34" charset="0"/>
              </a:rPr>
              <a:t>					    ↓	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cs typeface="Tahoma" pitchFamily="34" charset="0"/>
              </a:rPr>
              <a:t>     Foot ← leg ← thigh←  abdomen &amp; pelvis →  thigh →  leg  → foot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Not related to nerves action</a:t>
            </a:r>
          </a:p>
          <a:p>
            <a:pPr algn="just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Develops in paralyzed limbs also</a:t>
            </a:r>
          </a:p>
          <a:p>
            <a:pPr algn="just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First appear in involuntary muscles</a:t>
            </a:r>
          </a:p>
          <a:p>
            <a:pPr algn="just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Last to be affected finger and toes muscles.</a:t>
            </a:r>
          </a:p>
          <a:p>
            <a:pPr algn="just" eaLnBrk="1" hangingPunct="1"/>
            <a:r>
              <a:rPr lang="en-US" sz="2800" dirty="0" smtClean="0">
                <a:solidFill>
                  <a:srgbClr val="FFFF00"/>
                </a:solidFill>
                <a:cs typeface="Arial" charset="0"/>
              </a:rPr>
              <a:t>The disappearance of rigor follows same pattern as its appearance.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532E0-6C27-4D8A-95D4-B43EAC1650E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This man died holding a pillow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5317" y="1600200"/>
            <a:ext cx="59933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FFFF00"/>
                </a:solidFill>
              </a:rPr>
              <a:t>A man shot himself in the mouth with a rifle, holding the barrel with his left hand and depressing</a:t>
            </a:r>
            <a:br>
              <a:rPr lang="en-US" sz="3100" dirty="0" smtClean="0">
                <a:solidFill>
                  <a:srgbClr val="FFFF00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>the trigger with his right thumb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00200"/>
            <a:ext cx="678179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7004F-6798-4F9A-94AB-F798FCE428F8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848600" cy="762000"/>
          </a:xfrm>
        </p:spPr>
        <p:txBody>
          <a:bodyPr/>
          <a:lstStyle/>
          <a:p>
            <a:pPr eaLnBrk="1" hangingPunct="1">
              <a:buClr>
                <a:srgbClr val="00FFFF"/>
              </a:buClr>
            </a:pPr>
            <a:r>
              <a:rPr lang="en-US" sz="3600" b="1" dirty="0" smtClean="0">
                <a:solidFill>
                  <a:srgbClr val="FFFF00"/>
                </a:solidFill>
              </a:rPr>
              <a:t>Rigor Mortis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153400" cy="5257800"/>
          </a:xfrm>
        </p:spPr>
        <p:txBody>
          <a:bodyPr/>
          <a:lstStyle/>
          <a:p>
            <a:pPr marL="457200" indent="-457200" algn="just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66FF33"/>
                </a:solidFill>
              </a:rPr>
              <a:t>Cadaveric Rigidity/ PM stiffening/ Death Stiffening.</a:t>
            </a:r>
          </a:p>
          <a:p>
            <a:pPr marL="457200" indent="-457200" algn="just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66FF33"/>
                </a:solidFill>
              </a:rPr>
              <a:t>Rigor : rigidity ,  mortis : Death</a:t>
            </a:r>
            <a:endParaRPr lang="en-GB" sz="2800" b="1" dirty="0" smtClean="0">
              <a:solidFill>
                <a:srgbClr val="66FF33"/>
              </a:solidFill>
            </a:endParaRPr>
          </a:p>
          <a:p>
            <a:pPr marL="457200" indent="-457200" algn="just" eaLnBrk="1" hangingPunct="1">
              <a:lnSpc>
                <a:spcPct val="90000"/>
              </a:lnSpc>
              <a:buClr>
                <a:srgbClr val="00FFFF"/>
              </a:buClr>
              <a:defRPr/>
            </a:pPr>
            <a:r>
              <a:rPr lang="en-GB" sz="2800" dirty="0" smtClean="0">
                <a:solidFill>
                  <a:schemeClr val="bg1"/>
                </a:solidFill>
              </a:rPr>
              <a:t>Rigor mortis is post-mortem stiffening of voluntary and involuntary muscles of the body </a:t>
            </a:r>
            <a:r>
              <a:rPr lang="en-US" sz="2800" dirty="0" smtClean="0">
                <a:solidFill>
                  <a:schemeClr val="bg1"/>
                </a:solidFill>
              </a:rPr>
              <a:t>with slight shortening of the fibers,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 eaLnBrk="1" hangingPunct="1">
              <a:lnSpc>
                <a:spcPct val="90000"/>
              </a:lnSpc>
              <a:buClr>
                <a:srgbClr val="00FFFF"/>
              </a:buClr>
              <a:defRPr/>
            </a:pPr>
            <a:r>
              <a:rPr lang="en-GB" sz="2800" dirty="0" smtClean="0">
                <a:solidFill>
                  <a:schemeClr val="bg1"/>
                </a:solidFill>
              </a:rPr>
              <a:t>that develops at variable periods after death and succeeds the state of primary flaccidity.</a:t>
            </a:r>
          </a:p>
          <a:p>
            <a:pPr marL="457200" indent="-457200" algn="just" eaLnBrk="1" hangingPunct="1">
              <a:lnSpc>
                <a:spcPct val="90000"/>
              </a:lnSpc>
              <a:buClr>
                <a:srgbClr val="00FFFF"/>
              </a:buClr>
              <a:defRPr/>
            </a:pPr>
            <a:r>
              <a:rPr lang="en-GB" sz="2800" dirty="0" smtClean="0">
                <a:solidFill>
                  <a:srgbClr val="66FF33"/>
                </a:solidFill>
              </a:rPr>
              <a:t>It indicates molecular death of concerned muscles.</a:t>
            </a:r>
            <a:r>
              <a:rPr lang="en-US" sz="2800" dirty="0" smtClean="0">
                <a:solidFill>
                  <a:schemeClr val="bg1"/>
                </a:solidFill>
              </a:rPr>
              <a:t>It disappears with onset of decomposition.</a:t>
            </a:r>
          </a:p>
          <a:p>
            <a:pPr marL="457200" indent="-457200" algn="just" eaLnBrk="1" hangingPunct="1">
              <a:lnSpc>
                <a:spcPct val="90000"/>
              </a:lnSpc>
              <a:buClr>
                <a:srgbClr val="00FFFF"/>
              </a:buClr>
              <a:defRPr/>
            </a:pPr>
            <a:r>
              <a:rPr lang="en-US" sz="2800" dirty="0" smtClean="0">
                <a:solidFill>
                  <a:srgbClr val="00FFFF"/>
                </a:solidFill>
              </a:rPr>
              <a:t>It does not start in all muscle simultaneously.(NYSTEN”S RULE)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marL="365760" indent="-365760" algn="just" eaLnBrk="1" hangingPunct="1">
              <a:buClr>
                <a:srgbClr val="00FFFF"/>
              </a:buClr>
              <a:defRPr/>
            </a:pPr>
            <a:endParaRPr lang="en-GB" sz="2800" dirty="0" smtClean="0">
              <a:solidFill>
                <a:srgbClr val="66FF33"/>
              </a:solidFill>
            </a:endParaRPr>
          </a:p>
          <a:p>
            <a:pPr marL="609600" indent="-609600" algn="just" eaLnBrk="1" hangingPunct="1">
              <a:buClr>
                <a:srgbClr val="00FFFF"/>
              </a:buClr>
              <a:buFont typeface="Wingdings" pitchFamily="2" charset="2"/>
              <a:buChar char="Ø"/>
              <a:defRPr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Testing of Rigor mortis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411480" indent="-411480" algn="just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</a:rPr>
              <a:t>Try to open eye lid.</a:t>
            </a:r>
          </a:p>
          <a:p>
            <a:pPr marL="411480" indent="-411480" algn="just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</a:rPr>
              <a:t>Depressing  jaw.</a:t>
            </a:r>
          </a:p>
          <a:p>
            <a:pPr marL="411480" indent="-411480" algn="just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</a:rPr>
              <a:t>Gently bending neck &amp; other joint.	</a:t>
            </a:r>
          </a:p>
          <a:p>
            <a:pPr marL="411480" indent="-411480" algn="just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</a:rPr>
              <a:t>Lift the leg by putting the hand above the knee joint under the thigh</a:t>
            </a:r>
          </a:p>
          <a:p>
            <a:pPr marL="411480" indent="-411480" algn="just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</a:rPr>
              <a:t>Knee joint will not flex due to stiffness </a:t>
            </a:r>
          </a:p>
          <a:p>
            <a:pPr marL="411480" indent="-411480" algn="just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If RM is complete &amp; broken by mechanical  force e.g. if a limb in rigor is flexed forcibly at a joint, the limb become flaccid &amp; will remain so thereafter.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RM In Involuntary Muscle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4102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       </a:t>
            </a:r>
            <a:r>
              <a:rPr lang="en-US" sz="2800" dirty="0" smtClean="0">
                <a:solidFill>
                  <a:schemeClr val="bg1"/>
                </a:solidFill>
              </a:rPr>
              <a:t>Degree of change varies in each pupil.</a:t>
            </a:r>
            <a:endParaRPr lang="en-US" dirty="0" smtClean="0">
              <a:solidFill>
                <a:schemeClr val="bg1"/>
              </a:solidFill>
            </a:endParaRPr>
          </a:p>
          <a:p>
            <a:pPr algn="just" eaLnBrk="1" hangingPunct="1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                    ventricular contraction due to RM </a:t>
            </a:r>
          </a:p>
          <a:p>
            <a:pPr indent="-822960" algn="just" eaLnBrk="1" hangingPunct="1">
              <a:lnSpc>
                <a:spcPct val="90000"/>
              </a:lnSpc>
              <a:spcBef>
                <a:spcPts val="672"/>
              </a:spcBef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                  mimic Myocardial Hypertrophy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			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		RM in erector pile d/t agonal  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                 contraction of erectors pilorum muscle-   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                    goose skin or cutis anserine.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			  RM in dartos muscle give pressure to   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                  testis &amp; epididymis &amp; causes postmortem ejaculation of semen. Also seen in asphyxia.</a:t>
            </a:r>
          </a:p>
          <a:p>
            <a:pPr algn="just" eaLnBrk="1" hangingPunct="1"/>
            <a:r>
              <a:rPr lang="en-US" dirty="0" smtClean="0">
                <a:solidFill>
                  <a:schemeClr val="bg1"/>
                </a:solidFill>
              </a:rPr>
              <a:t>		  </a:t>
            </a:r>
            <a:r>
              <a:rPr lang="en-US" sz="2800" dirty="0" smtClean="0">
                <a:solidFill>
                  <a:schemeClr val="bg1"/>
                </a:solidFill>
              </a:rPr>
              <a:t>Post-mortem  delivery may occur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" y="1066800"/>
            <a:ext cx="1676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C00000"/>
                </a:solidFill>
              </a:rPr>
              <a:t>EYE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>
            <a:off x="609600" y="1905000"/>
            <a:ext cx="1371600" cy="838200"/>
          </a:xfrm>
          <a:prstGeom prst="heart">
            <a:avLst/>
          </a:prstGeom>
          <a:solidFill>
            <a:srgbClr val="BD8D7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HEART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800" y="3048000"/>
            <a:ext cx="1447800" cy="533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SKIN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1000" y="4419600"/>
            <a:ext cx="1828800" cy="533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Scrotum</a:t>
            </a:r>
          </a:p>
        </p:txBody>
      </p:sp>
      <p:sp>
        <p:nvSpPr>
          <p:cNvPr id="9" name="Flowchart: Manual Operation 8"/>
          <p:cNvSpPr/>
          <p:nvPr/>
        </p:nvSpPr>
        <p:spPr>
          <a:xfrm>
            <a:off x="152400" y="5867400"/>
            <a:ext cx="2057400" cy="612775"/>
          </a:xfrm>
          <a:prstGeom prst="flowChartManualOperation">
            <a:avLst/>
          </a:prstGeom>
          <a:solidFill>
            <a:srgbClr val="B381A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UTERUS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524000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</a:rPr>
              <a:t>Like muscles elsewhere in the body, the tiny muscles attached to hair follicles (erector pili) can undergo rigor and result in </a:t>
            </a:r>
            <a:r>
              <a:rPr lang="en-US" sz="2800" dirty="0" smtClean="0">
                <a:solidFill>
                  <a:srgbClr val="FFFF00"/>
                </a:solidFill>
              </a:rPr>
              <a:t>“goose bumps” or “chicken skin,” </a:t>
            </a:r>
            <a:r>
              <a:rPr lang="en-US" sz="2800" dirty="0" smtClean="0">
                <a:solidFill>
                  <a:schemeClr val="bg1"/>
                </a:solidFill>
              </a:rPr>
              <a:t>a condition known as </a:t>
            </a:r>
            <a:r>
              <a:rPr lang="en-US" sz="2800" dirty="0" smtClean="0">
                <a:solidFill>
                  <a:srgbClr val="FFFF00"/>
                </a:solidFill>
              </a:rPr>
              <a:t>cutis anserina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5317" y="2057400"/>
            <a:ext cx="599336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rtl="0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Rigor Mortis in Heart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 descr="http://www.kosvi.com/courses/vpat5200/injury/postmortem/images/f02818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39750" y="1752600"/>
            <a:ext cx="3960813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http://www.kosvi.com/courses/vpat5200/injury/postmortem/images/f04008a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4716462" y="1752600"/>
            <a:ext cx="3970337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1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Factor Affecting Rigor Mortis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76173" y="990599"/>
          <a:ext cx="8010627" cy="49629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81427"/>
                <a:gridCol w="1656349"/>
                <a:gridCol w="1804083"/>
                <a:gridCol w="1568768"/>
              </a:tblGrid>
              <a:tr h="72324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FF00"/>
                          </a:solidFill>
                        </a:rPr>
                        <a:t>Physical &amp; Physiological Factor</a:t>
                      </a:r>
                      <a:endParaRPr lang="en-US" sz="20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FF00"/>
                          </a:solidFill>
                        </a:rPr>
                        <a:t>Appear</a:t>
                      </a:r>
                      <a:endParaRPr lang="en-US" sz="20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FF00"/>
                          </a:solidFill>
                        </a:rPr>
                        <a:t>Last</a:t>
                      </a:r>
                      <a:endParaRPr lang="en-US" sz="20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FFFF00"/>
                          </a:solidFill>
                        </a:rPr>
                        <a:t>Passes Off</a:t>
                      </a:r>
                      <a:endParaRPr lang="en-US" sz="20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4855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Wasting Ds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Short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</a:tr>
              <a:tr h="44855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Exhaustion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Short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</a:tr>
              <a:tr h="774213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Healthy Adult &amp; Adolescent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Slow/Late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Longer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Slow</a:t>
                      </a:r>
                      <a:endParaRPr lang="en-US" sz="2000" b="1" dirty="0"/>
                    </a:p>
                  </a:txBody>
                  <a:tcPr/>
                </a:tc>
              </a:tr>
              <a:tr h="774213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Children &amp; Old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Feeble /Short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</a:tr>
              <a:tr h="44855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Warm Temp.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-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</a:tr>
              <a:tr h="44855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Cold Temp.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Late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-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Late</a:t>
                      </a:r>
                      <a:endParaRPr lang="en-US" sz="2000" b="1" dirty="0"/>
                    </a:p>
                  </a:txBody>
                  <a:tcPr/>
                </a:tc>
              </a:tr>
              <a:tr h="44855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Drug Like Insulin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-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</a:tr>
              <a:tr h="44855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Thin</a:t>
                      </a:r>
                      <a:r>
                        <a:rPr lang="en-US" sz="2000" b="1" baseline="0" dirty="0" smtClean="0"/>
                        <a:t> Built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-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/>
                        <a:t>Early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6059269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C000"/>
                </a:solidFill>
              </a:rPr>
              <a:t>It Does not Occur In &lt;7month IUL Fetus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457201"/>
          <a:ext cx="8458200" cy="58673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14400"/>
                <a:gridCol w="4267200"/>
                <a:gridCol w="1371600"/>
                <a:gridCol w="1905000"/>
              </a:tblGrid>
              <a:tr h="782589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S No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Pathological Condition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Onset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Passes Off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162475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sz="2000" b="1" dirty="0" smtClean="0"/>
                        <a:t>Cholera, plague, typhoid, T.B, tetanus, cancer, electrocution, convulsion, hyperpyrexia, metabolic</a:t>
                      </a:r>
                      <a:r>
                        <a:rPr lang="en-US" sz="2000" b="1" baseline="0" dirty="0" smtClean="0"/>
                        <a:t> acidosis, uremia.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b="1" dirty="0" smtClean="0"/>
                        <a:t>Early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b="1" dirty="0" smtClean="0"/>
                        <a:t>Early</a:t>
                      </a:r>
                      <a:endParaRPr lang="en-US" b="1" dirty="0"/>
                    </a:p>
                  </a:txBody>
                  <a:tcPr/>
                </a:tc>
              </a:tr>
              <a:tr h="160489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sz="2000" b="1" dirty="0" smtClean="0"/>
                        <a:t>Asphyxia, Apoplexy, Hypothermia,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dirty="0" smtClean="0"/>
                        <a:t>Pneumonia, Nervous</a:t>
                      </a:r>
                      <a:r>
                        <a:rPr lang="en-US" sz="2000" b="1" baseline="0" dirty="0" smtClean="0"/>
                        <a:t> Ds Like  Paralysis Of Muscle, CO</a:t>
                      </a:r>
                      <a:r>
                        <a:rPr lang="en-US" sz="2000" b="1" baseline="-25000" dirty="0" smtClean="0"/>
                        <a:t>2</a:t>
                      </a:r>
                      <a:r>
                        <a:rPr lang="en-US" sz="2000" b="1" baseline="0" dirty="0" smtClean="0"/>
                        <a:t>, CO Poisoning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b="1" dirty="0" smtClean="0"/>
                        <a:t>Delayed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</a:tr>
              <a:tr h="104318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sz="2000" b="1" dirty="0" smtClean="0"/>
                        <a:t>Strychnine &amp; Other Spinal Poison, Hydrocyanic Acid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b="1" dirty="0" smtClean="0"/>
                        <a:t>Rapid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b="1" dirty="0" smtClean="0"/>
                        <a:t>Longer</a:t>
                      </a:r>
                      <a:endParaRPr lang="en-US" b="1" dirty="0"/>
                    </a:p>
                  </a:txBody>
                  <a:tcPr/>
                </a:tc>
              </a:tr>
              <a:tr h="8119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sz="2000" b="1" dirty="0" smtClean="0"/>
                        <a:t>Body Immersed In Cold Water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b="1" dirty="0" smtClean="0"/>
                        <a:t>Rapid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en-US" b="1" dirty="0" smtClean="0"/>
                        <a:t>Late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FF3300"/>
                </a:solidFill>
              </a:rPr>
              <a:t/>
            </a:r>
            <a:br>
              <a:rPr lang="en-US" b="1" dirty="0" smtClean="0">
                <a:solidFill>
                  <a:srgbClr val="FF3300"/>
                </a:solidFill>
              </a:rPr>
            </a:br>
            <a:r>
              <a:rPr lang="en-US" sz="4000" b="1" dirty="0" smtClean="0">
                <a:solidFill>
                  <a:srgbClr val="FFFF00"/>
                </a:solidFill>
              </a:rPr>
              <a:t>Medico-Legal Aspect  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1379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609600" indent="-609600" algn="just" eaLnBrk="1" hangingPunct="1">
              <a:lnSpc>
                <a:spcPct val="80000"/>
              </a:lnSpc>
              <a:buClr>
                <a:srgbClr val="00FFFF"/>
              </a:buClr>
              <a:buFontTx/>
              <a:buNone/>
            </a:pPr>
            <a:endParaRPr lang="en-US" sz="900" dirty="0" smtClean="0">
              <a:solidFill>
                <a:schemeClr val="bg1"/>
              </a:solidFill>
            </a:endParaRP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It’s a sign of death.</a:t>
            </a:r>
          </a:p>
          <a:p>
            <a:pPr algn="just" eaLnBrk="1" hangingPunct="1"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Its extent helps in estimating the time since death – Not Reliable.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It also help to determine position and attitude of the body at the time of death.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May indicate place of death.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May give some idea about cause &amp; nature of death by modifying factor.</a:t>
            </a:r>
          </a:p>
          <a:p>
            <a:pPr marL="609600" indent="-609600" algn="just" eaLnBrk="1" hangingPunct="1">
              <a:lnSpc>
                <a:spcPct val="80000"/>
              </a:lnSpc>
              <a:buClr>
                <a:srgbClr val="00FFFF"/>
              </a:buClr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609600" indent="-609600" algn="just" eaLnBrk="1" hangingPunct="1">
              <a:lnSpc>
                <a:spcPct val="80000"/>
              </a:lnSpc>
              <a:buClr>
                <a:srgbClr val="00FFFF"/>
              </a:buClr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E9C41-6A2D-4EE3-892A-25B5CFABC885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b="1" dirty="0" smtClean="0">
                <a:solidFill>
                  <a:srgbClr val="FFFF00"/>
                </a:solidFill>
              </a:rPr>
              <a:t>Differential Diagnosis of </a:t>
            </a:r>
            <a:br>
              <a:rPr lang="en-GB" sz="3600" b="1" dirty="0" smtClean="0">
                <a:solidFill>
                  <a:srgbClr val="FFFF00"/>
                </a:solidFill>
              </a:rPr>
            </a:br>
            <a:r>
              <a:rPr lang="en-GB" sz="3600" b="1" dirty="0" smtClean="0">
                <a:solidFill>
                  <a:srgbClr val="FFFF00"/>
                </a:solidFill>
              </a:rPr>
              <a:t>Rigor Mortis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 marL="457200" indent="-640080" algn="just">
              <a:buBlip>
                <a:blip r:embed="rId3"/>
              </a:buBlip>
            </a:pPr>
            <a:r>
              <a:rPr lang="en-GB" sz="3600" dirty="0" smtClean="0">
                <a:solidFill>
                  <a:schemeClr val="bg1"/>
                </a:solidFill>
              </a:rPr>
              <a:t>Cadaveric Spasm </a:t>
            </a:r>
          </a:p>
          <a:p>
            <a:pPr marL="457200" indent="-640080" algn="just">
              <a:buBlip>
                <a:blip r:embed="rId3"/>
              </a:buBlip>
            </a:pPr>
            <a:r>
              <a:rPr lang="en-GB" sz="3600" dirty="0" smtClean="0">
                <a:solidFill>
                  <a:schemeClr val="bg1"/>
                </a:solidFill>
              </a:rPr>
              <a:t>Heat Rigor (Heat Stiffening)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457200" indent="-640080" algn="just">
              <a:buBlip>
                <a:blip r:embed="rId3"/>
              </a:buBlip>
            </a:pPr>
            <a:r>
              <a:rPr lang="en-GB" sz="3600" dirty="0" smtClean="0">
                <a:solidFill>
                  <a:schemeClr val="bg1"/>
                </a:solidFill>
              </a:rPr>
              <a:t>Cold Stiffening  </a:t>
            </a:r>
          </a:p>
          <a:p>
            <a:pPr marL="457200" indent="-640080" algn="just">
              <a:buBlip>
                <a:blip r:embed="rId3"/>
              </a:buBlip>
            </a:pPr>
            <a:r>
              <a:rPr lang="en-GB" sz="3600" dirty="0" smtClean="0">
                <a:solidFill>
                  <a:schemeClr val="bg1"/>
                </a:solidFill>
              </a:rPr>
              <a:t>Gas Stiffening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Cadaveric Spasm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marL="609600" indent="-609600" algn="just" eaLnBrk="1" hangingPunct="1">
              <a:lnSpc>
                <a:spcPct val="80000"/>
              </a:lnSpc>
              <a:buClr>
                <a:srgbClr val="00FFFF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Instantaneous Rigor, Rigidity, Cataleptic Rigidity </a:t>
            </a:r>
          </a:p>
          <a:p>
            <a:pPr marL="347472" indent="-347472" algn="just" eaLnBrk="1" hangingPunct="1">
              <a:lnSpc>
                <a:spcPct val="90000"/>
              </a:lnSpc>
              <a:spcBef>
                <a:spcPts val="672"/>
              </a:spcBef>
              <a:buClr>
                <a:srgbClr val="00FFFF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The muscles that were contracted during life become stiff and rigid immediately after death without passing into the stage of primary relaxation. </a:t>
            </a:r>
          </a:p>
          <a:p>
            <a:pPr marL="347472" indent="-347472" algn="just" eaLnBrk="1" hangingPunct="1">
              <a:lnSpc>
                <a:spcPct val="90000"/>
              </a:lnSpc>
              <a:spcBef>
                <a:spcPts val="672"/>
              </a:spcBef>
              <a:buClr>
                <a:srgbClr val="00FFFF"/>
              </a:buClr>
              <a:buFont typeface="Wingdings" pitchFamily="2" charset="2"/>
              <a:buChar char="Ø"/>
            </a:pPr>
            <a:r>
              <a:rPr lang="en-GB" sz="2800" dirty="0" smtClean="0">
                <a:solidFill>
                  <a:schemeClr val="bg1"/>
                </a:solidFill>
              </a:rPr>
              <a:t>Cadaveric spasm continues until rigor mortis is developed in the other muscles and only passes off in the state of secondary flaccidity.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347472" indent="-347472" algn="just">
              <a:lnSpc>
                <a:spcPct val="90000"/>
              </a:lnSpc>
              <a:spcBef>
                <a:spcPts val="672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The change preserves the exact attitude of the person at the time of death for several hrs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 afterwards.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8B2E2-E673-480B-B2C9-417A30AAF81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Cadaveric Spasm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Usually limited to a single group of voluntary muscles, frequently involves the hands.</a:t>
            </a:r>
          </a:p>
          <a:p>
            <a:pPr algn="just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No other condition simulates cadaveric spasm. </a:t>
            </a:r>
          </a:p>
          <a:p>
            <a:pPr algn="just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A great force is required to overcome this stiffness. </a:t>
            </a:r>
          </a:p>
          <a:p>
            <a:pPr algn="just" eaLnBrk="1" hangingPunct="1">
              <a:lnSpc>
                <a:spcPct val="90000"/>
              </a:lnSpc>
              <a:buClr>
                <a:schemeClr val="bg1"/>
              </a:buCl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	Mechanism: </a:t>
            </a:r>
            <a:r>
              <a:rPr lang="en-US" sz="2800" dirty="0" smtClean="0">
                <a:solidFill>
                  <a:schemeClr val="bg1"/>
                </a:solidFill>
              </a:rPr>
              <a:t>obscure but …</a:t>
            </a:r>
          </a:p>
          <a:p>
            <a:pPr marL="720090" indent="-514350" algn="just" eaLnBrk="1" hangingPunct="1">
              <a:lnSpc>
                <a:spcPct val="90000"/>
              </a:lnSpc>
              <a:buClr>
                <a:schemeClr val="bg1"/>
              </a:buClr>
              <a:buAutoNum type="arabicParenR"/>
            </a:pPr>
            <a:r>
              <a:rPr lang="en-US" sz="2800" dirty="0" smtClean="0">
                <a:solidFill>
                  <a:schemeClr val="bg1"/>
                </a:solidFill>
              </a:rPr>
              <a:t>Exhausted ATP store in affected muscle.</a:t>
            </a:r>
          </a:p>
          <a:p>
            <a:pPr marL="720090" indent="-514350" algn="just" eaLnBrk="1" hangingPunct="1">
              <a:lnSpc>
                <a:spcPct val="90000"/>
              </a:lnSpc>
              <a:buClr>
                <a:schemeClr val="bg1"/>
              </a:buClr>
              <a:buAutoNum type="arabicParenR"/>
            </a:pPr>
            <a:r>
              <a:rPr lang="en-US" sz="2800" dirty="0" smtClean="0">
                <a:solidFill>
                  <a:schemeClr val="bg1"/>
                </a:solidFill>
              </a:rPr>
              <a:t>Adrenocortical exhaustion which interfere      	with resynthesis of ATP.</a:t>
            </a:r>
          </a:p>
          <a:p>
            <a:pPr algn="just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It is associated with </a:t>
            </a:r>
            <a:r>
              <a:rPr lang="en-US" sz="2800" dirty="0" smtClean="0">
                <a:solidFill>
                  <a:srgbClr val="FFFF00"/>
                </a:solidFill>
              </a:rPr>
              <a:t>violent death, under circumstances of intense emotion.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8B2E2-E673-480B-B2C9-417A30AAF81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67809-5497-4D8D-86E6-C1A34D1ED9AF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848600" cy="685800"/>
          </a:xfrm>
        </p:spPr>
        <p:txBody>
          <a:bodyPr/>
          <a:lstStyle/>
          <a:p>
            <a:pPr eaLnBrk="1" hangingPunct="1">
              <a:buClr>
                <a:srgbClr val="00FFFF"/>
              </a:buClr>
            </a:pPr>
            <a:r>
              <a:rPr lang="en-US" sz="3600" b="1" smtClean="0">
                <a:solidFill>
                  <a:srgbClr val="FFFF00"/>
                </a:solidFill>
              </a:rPr>
              <a:t>Rigor Mortis </a:t>
            </a:r>
            <a:r>
              <a:rPr lang="en-US" sz="32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7924800" cy="5181600"/>
          </a:xfrm>
        </p:spPr>
        <p:txBody>
          <a:bodyPr/>
          <a:lstStyle/>
          <a:p>
            <a:pPr marL="365760" indent="-365760" algn="just" eaLnBrk="1" hangingPunct="1">
              <a:buClr>
                <a:srgbClr val="00FFFF"/>
              </a:buClr>
              <a:defRPr/>
            </a:pPr>
            <a:r>
              <a:rPr lang="en-GB" sz="2800" dirty="0" smtClean="0">
                <a:solidFill>
                  <a:srgbClr val="FFFF00"/>
                </a:solidFill>
              </a:rPr>
              <a:t>When rigor mortis is developed fully in the joints, they become fixed, extended or flexed depending on the position of the body at the time of death. 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365760" indent="-365760" algn="just" eaLnBrk="1" hangingPunct="1">
              <a:buClr>
                <a:srgbClr val="00FFFF"/>
              </a:buClr>
              <a:defRPr/>
            </a:pPr>
            <a:r>
              <a:rPr lang="en-GB" sz="2800" dirty="0" smtClean="0">
                <a:solidFill>
                  <a:srgbClr val="00FFFF"/>
                </a:solidFill>
              </a:rPr>
              <a:t>The flexion attitude is due to shortening of the muscles of forearm and legs. </a:t>
            </a:r>
          </a:p>
          <a:p>
            <a:pPr marL="365760" indent="-365760" algn="just" eaLnBrk="1" hangingPunct="1">
              <a:buClr>
                <a:srgbClr val="00FFFF"/>
              </a:buClr>
              <a:defRPr/>
            </a:pPr>
            <a:r>
              <a:rPr lang="en-GB" sz="2800" dirty="0" smtClean="0">
                <a:solidFill>
                  <a:srgbClr val="00FFFF"/>
                </a:solidFill>
              </a:rPr>
              <a:t>Once rigor mortis is broken down by force, it does not reappear. </a:t>
            </a:r>
          </a:p>
          <a:p>
            <a:pPr marL="365760" indent="-365760" algn="just" eaLnBrk="1" hangingPunct="1">
              <a:buClr>
                <a:srgbClr val="00FFFF"/>
              </a:buClr>
              <a:defRPr/>
            </a:pPr>
            <a:r>
              <a:rPr lang="en-GB" sz="2800" dirty="0" smtClean="0">
                <a:solidFill>
                  <a:srgbClr val="FFFF00"/>
                </a:solidFill>
              </a:rPr>
              <a:t>However, when it is not broken it passes off spontaneously and is followed by a phase of secondary muscular relaxation.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365760" indent="-365760" algn="just" eaLnBrk="1" hangingPunct="1">
              <a:buClr>
                <a:srgbClr val="00FFFF"/>
              </a:buClr>
              <a:defRPr/>
            </a:pPr>
            <a:endParaRPr lang="en-US" sz="2800" dirty="0" smtClean="0">
              <a:solidFill>
                <a:srgbClr val="00FFFF"/>
              </a:solidFill>
            </a:endParaRPr>
          </a:p>
          <a:p>
            <a:pPr marL="609600" indent="-609600" algn="just" eaLnBrk="1" hangingPunct="1">
              <a:buClr>
                <a:srgbClr val="00FFFF"/>
              </a:buClr>
              <a:buFontTx/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609600" indent="-609600" algn="just" eaLnBrk="1" hangingPunct="1">
              <a:buClr>
                <a:srgbClr val="00FFFF"/>
              </a:buClr>
              <a:buFont typeface="Wingdings" pitchFamily="2" charset="2"/>
              <a:buChar char="Ø"/>
              <a:defRPr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Cadaveric Spasm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rgbClr val="FFFF00"/>
                </a:solidFill>
              </a:rPr>
              <a:t>Drowning: </a:t>
            </a:r>
            <a:r>
              <a:rPr lang="en-US" sz="2800" dirty="0" smtClean="0">
                <a:solidFill>
                  <a:schemeClr val="bg1"/>
                </a:solidFill>
              </a:rPr>
              <a:t>Twig, grass, vegetation grasped in </a:t>
            </a:r>
            <a:r>
              <a:rPr lang="en-US" sz="2800" dirty="0" smtClean="0">
                <a:solidFill>
                  <a:srgbClr val="FFFF00"/>
                </a:solidFill>
              </a:rPr>
              <a:t>hand, IMPOSSIBLE TO EXTENED FINGER.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rgbClr val="FFFF00"/>
                </a:solidFill>
                <a:cs typeface="Times New Roman" pitchFamily="18" charset="0"/>
              </a:rPr>
              <a:t>Fire arm wound </a:t>
            </a: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of head involving brain.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Certain poisoning like </a:t>
            </a:r>
            <a:r>
              <a:rPr lang="en-US" sz="2800" dirty="0" smtClean="0">
                <a:solidFill>
                  <a:srgbClr val="FFFF00"/>
                </a:solidFill>
                <a:cs typeface="Times New Roman" pitchFamily="18" charset="0"/>
              </a:rPr>
              <a:t>Cyanide, Strychnine</a:t>
            </a: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rgbClr val="FFFF00"/>
                </a:solidFill>
                <a:cs typeface="Times New Roman" pitchFamily="18" charset="0"/>
              </a:rPr>
              <a:t>Suicidal death </a:t>
            </a: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rare i.e. razor, knife, revolver found in hand.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In some </a:t>
            </a:r>
            <a:r>
              <a:rPr lang="en-US" sz="2800" dirty="0" smtClean="0">
                <a:solidFill>
                  <a:srgbClr val="FFFF00"/>
                </a:solidFill>
                <a:cs typeface="Times New Roman" pitchFamily="18" charset="0"/>
              </a:rPr>
              <a:t>homicide: </a:t>
            </a: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cloth &amp; its belonging, hairs of assailant are found &amp; help in identifying the assailant.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In </a:t>
            </a:r>
            <a:r>
              <a:rPr lang="en-US" sz="2800" dirty="0" smtClean="0">
                <a:solidFill>
                  <a:srgbClr val="FFFF00"/>
                </a:solidFill>
                <a:cs typeface="Times New Roman" pitchFamily="18" charset="0"/>
              </a:rPr>
              <a:t>Accident:  </a:t>
            </a: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mountain fatalities branches of shrub, tree are seized by the deceased.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endParaRPr lang="en-US" sz="2800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C:\Users\User\Desktop\Police Training\cadaveric spasm2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94830" y="1600199"/>
            <a:ext cx="2889958" cy="512064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Cadaveric Spasm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Content Placeholder 3" descr="0412_md_132836645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0" y="1447800"/>
            <a:ext cx="6248400" cy="4419600"/>
          </a:xfrm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Cadaveric Spasm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192"/>
          <a:stretch>
            <a:fillRect/>
          </a:stretch>
        </p:blipFill>
        <p:spPr bwMode="auto">
          <a:xfrm>
            <a:off x="1137297" y="1447800"/>
            <a:ext cx="678750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Medico-legal Importance of  Cadaveric Spasm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Its a sign of death.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It suggest nature &amp; mode of death.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It indicate position &amp; attitude of body at the time of death.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Identify assailant 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Place of occurrence.</a:t>
            </a:r>
          </a:p>
          <a:p>
            <a:pPr algn="just" eaLnBrk="1" hangingPunct="1"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Time since death with RM &amp; putrefaction.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66FF33"/>
                </a:solidFill>
              </a:rPr>
              <a:t>Difference b/w Rigor Mortis and Cadaveric Spasm</a:t>
            </a:r>
            <a:endParaRPr lang="en-US" sz="36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82001" cy="474863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14600"/>
                <a:gridCol w="2667000"/>
                <a:gridCol w="3200401"/>
              </a:tblGrid>
              <a:tr h="594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Trait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Rigor Mortis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Cadaveric Spasm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0568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Mechanism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Known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Not Clearly Known</a:t>
                      </a:r>
                    </a:p>
                  </a:txBody>
                  <a:tcPr horzOverflow="overflow"/>
                </a:tc>
              </a:tr>
              <a:tr h="111084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Predisposing factor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Present</a:t>
                      </a:r>
                    </a:p>
                  </a:txBody>
                  <a:tcPr horzOverflow="overflow"/>
                </a:tc>
              </a:tr>
              <a:tr h="6463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Time of onset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hrs after death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Instantaneous </a:t>
                      </a:r>
                    </a:p>
                  </a:txBody>
                  <a:tcPr horzOverflow="overflow"/>
                </a:tc>
              </a:tr>
              <a:tr h="116338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Muscles Involved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 the muscles of the body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Group of voluntary muscles 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8B2E2-E673-480B-B2C9-417A30AAF81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66FF33"/>
                </a:solidFill>
              </a:rPr>
              <a:t>Difference b/w Rigor Mortis and Cadaveric Spasm</a:t>
            </a:r>
            <a:endParaRPr lang="en-US" sz="36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82001" cy="4648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67000"/>
                <a:gridCol w="2667000"/>
                <a:gridCol w="3048001"/>
              </a:tblGrid>
              <a:tr h="631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Trait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Rigor Mortis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Cadaveric Spasm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909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Muscles Stiffening 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Not Marked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Marked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8351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Molecular death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Occurs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Does not occur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86390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Body Heat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Cold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Warm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7775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Electrical Stimuli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Do  not respond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Respond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6312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MLA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Time of Death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Mode of Death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8B2E2-E673-480B-B2C9-417A30AAF81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66FF33"/>
                </a:solidFill>
              </a:rPr>
              <a:t>Differences b/w Rigor Mortis &amp;</a:t>
            </a:r>
            <a:br>
              <a:rPr lang="en-US" sz="3600" b="1" dirty="0" smtClean="0">
                <a:solidFill>
                  <a:srgbClr val="66FF33"/>
                </a:solidFill>
              </a:rPr>
            </a:br>
            <a:r>
              <a:rPr lang="en-US" sz="3600" b="1" dirty="0" smtClean="0">
                <a:solidFill>
                  <a:srgbClr val="66FF33"/>
                </a:solidFill>
              </a:rPr>
              <a:t>Heat stiffening</a:t>
            </a:r>
            <a:endParaRPr lang="en-US" sz="3600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04801" y="1600200"/>
          <a:ext cx="8534400" cy="464819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14599"/>
                <a:gridCol w="2916382"/>
                <a:gridCol w="3103419"/>
              </a:tblGrid>
              <a:tr h="7391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 </a:t>
                      </a:r>
                      <a:endParaRPr lang="en-US" sz="2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Rigor mortis </a:t>
                      </a:r>
                      <a:endParaRPr lang="en-US" sz="2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Heat stiffening </a:t>
                      </a:r>
                      <a:endParaRPr lang="en-US" sz="2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9174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Mechanism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Due to breakdown </a:t>
                      </a: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of 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ATP of muscles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Due to heat coagulation of muscle protein </a:t>
                      </a:r>
                    </a:p>
                  </a:txBody>
                  <a:tcPr marL="68580" marR="68580" marT="0" marB="0"/>
                </a:tc>
              </a:tr>
              <a:tr h="7708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Time of formation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2-12 h after death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Can be </a:t>
                      </a: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ante-mortem 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of postmortem </a:t>
                      </a:r>
                    </a:p>
                  </a:txBody>
                  <a:tcPr marL="68580" marR="68580" marT="0" marB="0"/>
                </a:tc>
              </a:tr>
              <a:tr h="11562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Role of heat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High temperature enhances the process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Occur at a temperature &gt; </a:t>
                      </a: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65 </a:t>
                      </a:r>
                      <a:r>
                        <a:rPr lang="en-US" sz="2000" b="1" baseline="300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 </a:t>
                      </a:r>
                      <a:endParaRPr lang="en-US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0644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Onset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 </a:t>
                      </a: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sequence </a:t>
                      </a:r>
                      <a:endParaRPr lang="en-US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Rapid and diffuse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6999"/>
            <a:ext cx="2133600" cy="244475"/>
          </a:xfrm>
        </p:spPr>
        <p:txBody>
          <a:bodyPr/>
          <a:lstStyle/>
          <a:p>
            <a:pPr>
              <a:defRPr/>
            </a:pPr>
            <a:fld id="{3918B2E2-E673-480B-B2C9-417A30AAF81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7969" y="1600200"/>
            <a:ext cx="724806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66FF33"/>
                </a:solidFill>
              </a:rPr>
              <a:t>Differences b/w Rigor Mortis &amp;</a:t>
            </a:r>
            <a:br>
              <a:rPr lang="en-US" sz="3600" b="1" dirty="0" smtClean="0">
                <a:solidFill>
                  <a:srgbClr val="66FF33"/>
                </a:solidFill>
              </a:rPr>
            </a:br>
            <a:r>
              <a:rPr lang="en-US" sz="3600" b="1" dirty="0" smtClean="0">
                <a:solidFill>
                  <a:srgbClr val="66FF33"/>
                </a:solidFill>
              </a:rPr>
              <a:t>Heat Stiffening</a:t>
            </a:r>
            <a:endParaRPr lang="en-US" sz="36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81000" y="1600200"/>
          <a:ext cx="8458200" cy="475389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31733"/>
                <a:gridCol w="2930162"/>
                <a:gridCol w="3096305"/>
              </a:tblGrid>
              <a:tr h="6858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Feature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Rigor mortis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Heat stiffening </a:t>
                      </a:r>
                    </a:p>
                  </a:txBody>
                  <a:tcPr marL="68580" marR="68580" marT="0" marB="0"/>
                </a:tc>
              </a:tr>
              <a:tr h="6125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Degree of stiffness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Moderate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High </a:t>
                      </a:r>
                    </a:p>
                  </a:txBody>
                  <a:tcPr marL="68580" marR="68580" marT="0" marB="0"/>
                </a:tc>
              </a:tr>
              <a:tr h="13121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Mechanical pull at joints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Will revert to rigidity extension (if not fully developed)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Rupture of muscles may occur </a:t>
                      </a:r>
                    </a:p>
                  </a:txBody>
                  <a:tcPr marL="68580" marR="68580" marT="0" marB="0"/>
                </a:tc>
              </a:tr>
              <a:tr h="12183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External features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Nothing specific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Signs of exposure to </a:t>
                      </a: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heat; burning, blackening, blisters </a:t>
                      </a:r>
                      <a:endParaRPr lang="en-US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9250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Disappearance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 sequence at various duration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Uniform, with onset of putrefaction 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8B2E2-E673-480B-B2C9-417A30AAF81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342" b="34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62000" y="4800600"/>
            <a:ext cx="7543800" cy="1600200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</a:rPr>
              <a:t>Rigor develops in the resting position in the body at the time of death, and when fully developed, is strong enough to support the body by the head and ankles.</a:t>
            </a:r>
          </a:p>
          <a:p>
            <a:pPr algn="just"/>
            <a:endParaRPr lang="en-US" sz="2400" b="1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Cold Stiffening</a:t>
            </a:r>
            <a:b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3011" name="Subtitle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Font typeface="Wingdings" pitchFamily="2" charset="2"/>
              <a:buBlip>
                <a:blip r:embed="rId4"/>
              </a:buBlip>
            </a:pP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Seen when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body</a:t>
            </a: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is exposed to freezing temperature below 3.5</a:t>
            </a:r>
            <a:r>
              <a:rPr lang="en-US" sz="2800" b="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C(40</a:t>
            </a:r>
            <a:r>
              <a:rPr lang="en-US" sz="2800" b="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F).</a:t>
            </a:r>
          </a:p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Font typeface="Wingdings" pitchFamily="2" charset="2"/>
              <a:buBlip>
                <a:blip r:embed="rId4"/>
              </a:buBlip>
            </a:pP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Occurs due to solidification of fat, muscle, body fluid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extreme cold or freezing temp.</a:t>
            </a:r>
          </a:p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Blip>
                <a:blip r:embed="rId4"/>
              </a:buBlip>
            </a:pP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Crepitus or crackling of ice heard at flexing the joint.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Water content form icicles.</a:t>
            </a:r>
            <a:endParaRPr lang="en-US" sz="2800" b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Font typeface="Wingdings" pitchFamily="2" charset="2"/>
              <a:buBlip>
                <a:blip r:embed="rId4"/>
              </a:buBlip>
            </a:pP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 simulate RM. If  body rewarm it develop RM.</a:t>
            </a:r>
          </a:p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Font typeface="Wingdings" pitchFamily="2" charset="2"/>
              <a:buBlip>
                <a:blip r:embed="rId4"/>
              </a:buBlip>
            </a:pP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infant  d/t cold, skin fold around neck simulate hanging or strangulation but not associated With  injury or petechiae.</a:t>
            </a:r>
          </a:p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Font typeface="Wingdings" pitchFamily="2" charset="2"/>
              <a:buBlip>
                <a:blip r:embed="rId4"/>
              </a:buBlip>
            </a:pPr>
            <a:r>
              <a:rPr lang="en-US" sz="28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 is the only condition where shortening of muscle does not occur.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Blip>
                <a:blip r:embed="rId4"/>
              </a:buBlip>
            </a:pPr>
            <a:endParaRPr lang="en-US" sz="2000" b="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Blip>
                <a:blip r:embed="rId4"/>
              </a:buBlip>
            </a:pPr>
            <a:endParaRPr lang="en-US" sz="2000" b="0" dirty="0" smtClean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C:\Users\User\Downloads\Cold stiffening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1905000"/>
            <a:ext cx="5562600" cy="419100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Gas Stiffening</a:t>
            </a:r>
            <a:b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035" name="Subtitle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Font typeface="Wingdings" pitchFamily="2" charset="2"/>
              <a:buBlip>
                <a:blip r:embed="rId3"/>
              </a:buBlip>
            </a:pPr>
            <a:r>
              <a:rPr lang="en-US" sz="2800" b="0" dirty="0" smtClean="0">
                <a:solidFill>
                  <a:schemeClr val="bg1"/>
                </a:solidFill>
              </a:rPr>
              <a:t>Accumulation of putrefaction gas in tissue.</a:t>
            </a:r>
          </a:p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Font typeface="Wingdings" pitchFamily="2" charset="2"/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It causes false rigidity resulting in stiff limbs. </a:t>
            </a:r>
          </a:p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Blip>
                <a:blip r:embed="rId3"/>
              </a:buBlip>
            </a:pPr>
            <a:r>
              <a:rPr lang="en-US" sz="2800" b="0" dirty="0" smtClean="0">
                <a:solidFill>
                  <a:schemeClr val="bg1"/>
                </a:solidFill>
              </a:rPr>
              <a:t>It’s a sign of decomposition &amp; </a:t>
            </a:r>
            <a:r>
              <a:rPr lang="en-US" sz="2800" dirty="0" smtClean="0">
                <a:solidFill>
                  <a:schemeClr val="bg1"/>
                </a:solidFill>
              </a:rPr>
              <a:t>very obvious from the discoloration, swelling and foul smell.</a:t>
            </a:r>
            <a:endParaRPr lang="en-US" sz="2800" b="0" dirty="0" smtClean="0">
              <a:solidFill>
                <a:schemeClr val="bg1"/>
              </a:solidFill>
            </a:endParaRPr>
          </a:p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Blip>
                <a:blip r:embed="rId3"/>
              </a:buBlip>
            </a:pPr>
            <a:r>
              <a:rPr lang="en-US" sz="2800" dirty="0" smtClean="0">
                <a:solidFill>
                  <a:schemeClr val="bg1"/>
                </a:solidFill>
              </a:rPr>
              <a:t>During decomposition protein and carbohydrates are splits into simpler form &amp; liberate gas like </a:t>
            </a:r>
            <a:r>
              <a:rPr lang="en-US" sz="2800" dirty="0" smtClean="0">
                <a:solidFill>
                  <a:srgbClr val="FFC000"/>
                </a:solidFill>
              </a:rPr>
              <a:t>H</a:t>
            </a:r>
            <a:r>
              <a:rPr lang="en-US" sz="2800" baseline="-25000" dirty="0" smtClean="0">
                <a:solidFill>
                  <a:srgbClr val="FFC000"/>
                </a:solidFill>
              </a:rPr>
              <a:t>2</a:t>
            </a:r>
            <a:r>
              <a:rPr lang="en-US" sz="2800" dirty="0" smtClean="0">
                <a:solidFill>
                  <a:srgbClr val="FFC000"/>
                </a:solidFill>
              </a:rPr>
              <a:t>S, Mercaptane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smtClean="0">
                <a:solidFill>
                  <a:srgbClr val="FFFF00"/>
                </a:solidFill>
              </a:rPr>
              <a:t>CO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, Methane, Ammonia.</a:t>
            </a:r>
          </a:p>
          <a:p>
            <a:pPr marL="411480" indent="-411480" algn="just" eaLnBrk="1" hangingPunct="1">
              <a:lnSpc>
                <a:spcPct val="90000"/>
              </a:lnSpc>
              <a:spcBef>
                <a:spcPts val="672"/>
              </a:spcBef>
              <a:buFont typeface="Wingdings" pitchFamily="2" charset="2"/>
              <a:buBlip>
                <a:blip r:embed="rId3"/>
              </a:buBlip>
            </a:pPr>
            <a:r>
              <a:rPr lang="en-US" sz="2800" b="0" dirty="0" smtClean="0">
                <a:solidFill>
                  <a:schemeClr val="bg1"/>
                </a:solidFill>
              </a:rPr>
              <a:t>Organism causing gas formation are </a:t>
            </a:r>
            <a:r>
              <a:rPr lang="en-US" sz="2800" dirty="0" smtClean="0">
                <a:solidFill>
                  <a:schemeClr val="bg1"/>
                </a:solidFill>
              </a:rPr>
              <a:t> Clostridium welchii, B. Coli, Staphylococcus,  Non hemolytic Streptococci, Dypthroids,  Proteous etc.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0" name="Picture 2" descr="D:\Documents\PC'S ACADEMICS FMT\ACADEMICS FMT-PC'S\Pranshi Daughter\FOR.PATH.- P.001-690\FP-528-536\P-535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 l="52201" t="10102" r="8179" b="68011"/>
          <a:stretch>
            <a:fillRect/>
          </a:stretch>
        </p:blipFill>
        <p:spPr bwMode="auto">
          <a:xfrm>
            <a:off x="1752600" y="1752600"/>
            <a:ext cx="5697408" cy="411480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000" b="1" smtClean="0">
                <a:solidFill>
                  <a:srgbClr val="FFFF00"/>
                </a:solidFill>
              </a:rPr>
              <a:t>Mechanism of Rigor Mortis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GB" sz="2800" smtClean="0">
                <a:solidFill>
                  <a:schemeClr val="bg1"/>
                </a:solidFill>
              </a:rPr>
              <a:t>Muscles of the body consist of muscle fibres and muscles fibres consist of densely packed </a:t>
            </a:r>
            <a:r>
              <a:rPr lang="en-GB" sz="2800" smtClean="0">
                <a:solidFill>
                  <a:srgbClr val="00FFFF"/>
                </a:solidFill>
              </a:rPr>
              <a:t>myofibrils</a:t>
            </a:r>
            <a:r>
              <a:rPr lang="en-GB" sz="2800" smtClean="0">
                <a:solidFill>
                  <a:schemeClr val="bg1"/>
                </a:solidFill>
              </a:rPr>
              <a:t> extending throughout its whole length. </a:t>
            </a:r>
          </a:p>
          <a:p>
            <a:pPr algn="just">
              <a:lnSpc>
                <a:spcPct val="90000"/>
              </a:lnSpc>
            </a:pPr>
            <a:r>
              <a:rPr lang="en-GB" sz="2800" smtClean="0">
                <a:solidFill>
                  <a:schemeClr val="bg1"/>
                </a:solidFill>
              </a:rPr>
              <a:t>Myofibrils are contractile elements and are made up of two types of protein filaments; Myosin and Actin.</a:t>
            </a:r>
            <a:endParaRPr lang="en-US" sz="2800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In Relaxed condition-</a:t>
            </a:r>
            <a:r>
              <a:rPr lang="en-US" sz="2800" smtClean="0">
                <a:solidFill>
                  <a:schemeClr val="bg1"/>
                </a:solidFill>
              </a:rPr>
              <a:t> The Actin filaments interdigitate with the myosin filaments only to a small extent. </a:t>
            </a:r>
          </a:p>
          <a:p>
            <a:pPr algn="just">
              <a:lnSpc>
                <a:spcPct val="90000"/>
              </a:lnSpc>
            </a:pPr>
            <a:r>
              <a:rPr lang="en-US" sz="2800" smtClean="0">
                <a:solidFill>
                  <a:schemeClr val="bg1"/>
                </a:solidFill>
              </a:rPr>
              <a:t>During life, the separation of the Action &amp; Myosin filaments, and the energy needed for contraction are dependent on ATP.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036FE4-EC8F-4E2D-AB60-4C675DB5F00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 descr="players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038600" cy="4826000"/>
          </a:xfrm>
        </p:spPr>
      </p:pic>
      <p:pic>
        <p:nvPicPr>
          <p:cNvPr id="15363" name="Picture 4" descr="Sliding filament theory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1828800"/>
            <a:ext cx="50768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343400" y="152400"/>
            <a:ext cx="42672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Mechanism of Muscle contraction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Rigor mortis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CFF9-18EE-45B8-A52D-869AEF83D8B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Content Placeholder 3" descr="sarc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1828800"/>
            <a:ext cx="6324600" cy="3733800"/>
          </a:xfrm>
        </p:spPr>
      </p:pic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3600" b="1" smtClean="0">
                <a:solidFill>
                  <a:srgbClr val="FFFF00"/>
                </a:solidFill>
              </a:rPr>
              <a:t>Mechanism of Rigor Mortis Contd.-</a:t>
            </a:r>
            <a:endParaRPr lang="en-US" sz="3600" smtClean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GB" sz="2800" smtClean="0">
                <a:solidFill>
                  <a:schemeClr val="bg1"/>
                </a:solidFill>
              </a:rPr>
              <a:t>On nervous stimulation, hydrolysis of ATP occurs to ADP &amp; PO</a:t>
            </a:r>
            <a:r>
              <a:rPr lang="en-GB" sz="2800" baseline="-25000" smtClean="0">
                <a:solidFill>
                  <a:schemeClr val="bg1"/>
                </a:solidFill>
              </a:rPr>
              <a:t>4</a:t>
            </a:r>
            <a:r>
              <a:rPr lang="en-GB" sz="2800" smtClean="0">
                <a:solidFill>
                  <a:schemeClr val="bg1"/>
                </a:solidFill>
              </a:rPr>
              <a:t> with the liberation of energy causes  contraction of muscles and extension of actin filaments more into myosin filaments.</a:t>
            </a:r>
          </a:p>
          <a:p>
            <a:pPr algn="just">
              <a:lnSpc>
                <a:spcPct val="90000"/>
              </a:lnSpc>
            </a:pPr>
            <a:r>
              <a:rPr lang="en-US" sz="2800" smtClean="0">
                <a:solidFill>
                  <a:schemeClr val="bg1"/>
                </a:solidFill>
              </a:rPr>
              <a:t>After death, there is continuous hydrolysis of ATP leading to increased accumulation of lactates &amp; PO</a:t>
            </a:r>
            <a:r>
              <a:rPr lang="en-US" sz="2800" baseline="-25000" smtClean="0">
                <a:solidFill>
                  <a:schemeClr val="bg1"/>
                </a:solidFill>
              </a:rPr>
              <a:t>4</a:t>
            </a:r>
            <a:r>
              <a:rPr lang="en-US" sz="2800" smtClean="0">
                <a:solidFill>
                  <a:schemeClr val="bg1"/>
                </a:solidFill>
              </a:rPr>
              <a:t> in the muscles, and </a:t>
            </a:r>
          </a:p>
          <a:p>
            <a:pPr algn="just">
              <a:lnSpc>
                <a:spcPct val="90000"/>
              </a:lnSpc>
            </a:pPr>
            <a:r>
              <a:rPr lang="en-US" sz="2800" smtClean="0">
                <a:solidFill>
                  <a:schemeClr val="bg1"/>
                </a:solidFill>
              </a:rPr>
              <a:t>As long as glycogen is available in the muscles, there is re-synthesis of ATP.</a:t>
            </a:r>
          </a:p>
          <a:p>
            <a:pPr algn="just">
              <a:lnSpc>
                <a:spcPct val="90000"/>
              </a:lnSpc>
            </a:pPr>
            <a:r>
              <a:rPr lang="en-US" sz="2800" smtClean="0">
                <a:solidFill>
                  <a:schemeClr val="bg1"/>
                </a:solidFill>
              </a:rPr>
              <a:t>Once the glycogen is exhausted, no further re-synthesis of ATP.</a:t>
            </a:r>
          </a:p>
          <a:p>
            <a:pPr algn="just">
              <a:lnSpc>
                <a:spcPct val="90000"/>
              </a:lnSpc>
            </a:pPr>
            <a:endParaRPr lang="en-US" sz="2800" smtClean="0">
              <a:solidFill>
                <a:schemeClr val="bg1"/>
              </a:solidFill>
            </a:endParaRPr>
          </a:p>
          <a:p>
            <a:pPr algn="just"/>
            <a:endParaRPr lang="en-US" sz="280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DFB8C-6960-4A42-9843-DDA7CDD62B2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3600" b="1" smtClean="0">
                <a:solidFill>
                  <a:srgbClr val="FFFF00"/>
                </a:solidFill>
              </a:rPr>
              <a:t>Mechanism of Rigor Mortis Contd.-</a:t>
            </a:r>
            <a:endParaRPr lang="en-US" sz="3600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When the ATP is reduced to a critical level (85% of the normal), the overlapping portions of myosin &amp; actin filaments combine as rigid link of Actomyosin, &amp; causes hardness and rigidity of muscle.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Rigidity of the muscle is at its maximum, when the level of ATP is reduced to 15%.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Ø"/>
            </a:pPr>
            <a:r>
              <a:rPr lang="en-GB" sz="2800" dirty="0" smtClean="0">
                <a:solidFill>
                  <a:srgbClr val="FFFF00"/>
                </a:solidFill>
              </a:rPr>
              <a:t>The time of onset of rigor mortis is directly proportional to the </a:t>
            </a:r>
            <a:r>
              <a:rPr lang="en-GB" sz="2800" b="1" dirty="0" smtClean="0">
                <a:solidFill>
                  <a:srgbClr val="FFFF00"/>
                </a:solidFill>
              </a:rPr>
              <a:t>glycogen content of the muscle at the time of death. 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FF"/>
              </a:buClr>
              <a:buFont typeface="Wingdings" pitchFamily="2" charset="2"/>
              <a:buChar char="Ø"/>
            </a:pPr>
            <a:r>
              <a:rPr lang="en-GB" sz="2800" dirty="0" smtClean="0">
                <a:solidFill>
                  <a:srgbClr val="66FF33"/>
                </a:solidFill>
              </a:rPr>
              <a:t>Glycogen content depends upon whether the muscle was in a state of rest or activity before death.</a:t>
            </a:r>
            <a:endParaRPr lang="en-US" sz="2800" dirty="0" smtClean="0">
              <a:solidFill>
                <a:srgbClr val="66FF33"/>
              </a:solidFill>
            </a:endParaRPr>
          </a:p>
          <a:p>
            <a:pPr marL="609600" indent="-609600" algn="just" eaLnBrk="1" hangingPunct="1">
              <a:buClr>
                <a:srgbClr val="00FFFF"/>
              </a:buClr>
              <a:buFont typeface="Wingdings" pitchFamily="2" charset="2"/>
              <a:buChar char="Ø"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532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B0C49-6458-4991-8A62-45813268ECD2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5610</TotalTime>
  <Words>1753</Words>
  <Application>Microsoft Office PowerPoint</Application>
  <PresentationFormat>On-screen Show (4:3)</PresentationFormat>
  <Paragraphs>320</Paragraphs>
  <Slides>43</Slides>
  <Notes>1</Notes>
  <HiddenSlides>0</HiddenSlides>
  <MMClips>41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Design</vt:lpstr>
      <vt:lpstr>MEDICOLEGAL ASPECTS OF DEATH INVESTIGATION</vt:lpstr>
      <vt:lpstr>Rigor Mortis  </vt:lpstr>
      <vt:lpstr>Rigor Mortis  </vt:lpstr>
      <vt:lpstr> </vt:lpstr>
      <vt:lpstr>Mechanism of Rigor Mortis</vt:lpstr>
      <vt:lpstr>Slide 6</vt:lpstr>
      <vt:lpstr>Rigor mortis </vt:lpstr>
      <vt:lpstr>Mechanism of Rigor Mortis Contd.-</vt:lpstr>
      <vt:lpstr>Mechanism of Rigor Mortis Contd.-</vt:lpstr>
      <vt:lpstr>Mechanism of Rigor Mortis Contd.-</vt:lpstr>
      <vt:lpstr>Mechanism of Rigor Mortis</vt:lpstr>
      <vt:lpstr>Mechanism of Rigor Mortis</vt:lpstr>
      <vt:lpstr>Rigor Mortis</vt:lpstr>
      <vt:lpstr>Slide 14</vt:lpstr>
      <vt:lpstr>Slide 15</vt:lpstr>
      <vt:lpstr>Slide 16</vt:lpstr>
      <vt:lpstr>Order of Appearance of Rigor mortis </vt:lpstr>
      <vt:lpstr>This man died holding a pillow</vt:lpstr>
      <vt:lpstr>A man shot himself in the mouth with a rifle, holding the barrel with his left hand and depressing the trigger with his right thumb</vt:lpstr>
      <vt:lpstr>Testing of Rigor mortis</vt:lpstr>
      <vt:lpstr>RM In Involuntary Muscle</vt:lpstr>
      <vt:lpstr>Like muscles elsewhere in the body, the tiny muscles attached to hair follicles (erector pili) can undergo rigor and result in “goose bumps” or “chicken skin,” a condition known as cutis anserina</vt:lpstr>
      <vt:lpstr>Rigor Mortis in Heart</vt:lpstr>
      <vt:lpstr> Factor Affecting Rigor Mortis </vt:lpstr>
      <vt:lpstr>Slide 25</vt:lpstr>
      <vt:lpstr> Medico-Legal Aspect   </vt:lpstr>
      <vt:lpstr> Differential Diagnosis of  Rigor Mortis  </vt:lpstr>
      <vt:lpstr>Cadaveric Spasm</vt:lpstr>
      <vt:lpstr>Cadaveric Spasm</vt:lpstr>
      <vt:lpstr>Cadaveric Spasm</vt:lpstr>
      <vt:lpstr>Slide 31</vt:lpstr>
      <vt:lpstr>Cadaveric Spasm</vt:lpstr>
      <vt:lpstr>Cadaveric Spasm</vt:lpstr>
      <vt:lpstr>Medico-legal Importance of  Cadaveric Spasm</vt:lpstr>
      <vt:lpstr>Difference b/w Rigor Mortis and Cadaveric Spasm</vt:lpstr>
      <vt:lpstr>Difference b/w Rigor Mortis and Cadaveric Spasm</vt:lpstr>
      <vt:lpstr>Differences b/w Rigor Mortis &amp; Heat stiffening</vt:lpstr>
      <vt:lpstr>Slide 38</vt:lpstr>
      <vt:lpstr>Differences b/w Rigor Mortis &amp; Heat Stiffening</vt:lpstr>
      <vt:lpstr>  Cold Stiffening  </vt:lpstr>
      <vt:lpstr>Slide 41</vt:lpstr>
      <vt:lpstr>  Gas Stiffening  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DISPATCH SECTION</cp:lastModifiedBy>
  <cp:revision>1160</cp:revision>
  <dcterms:created xsi:type="dcterms:W3CDTF">2007-11-20T04:18:15Z</dcterms:created>
  <dcterms:modified xsi:type="dcterms:W3CDTF">2020-06-16T09:45:23Z</dcterms:modified>
</cp:coreProperties>
</file>